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838" r:id="rId2"/>
    <p:sldId id="351" r:id="rId3"/>
    <p:sldId id="852" r:id="rId4"/>
    <p:sldId id="839" r:id="rId5"/>
    <p:sldId id="840" r:id="rId6"/>
    <p:sldId id="841" r:id="rId7"/>
    <p:sldId id="859" r:id="rId8"/>
    <p:sldId id="520" r:id="rId9"/>
    <p:sldId id="421" r:id="rId10"/>
    <p:sldId id="492" r:id="rId11"/>
    <p:sldId id="543" r:id="rId12"/>
    <p:sldId id="705" r:id="rId13"/>
    <p:sldId id="494" r:id="rId14"/>
    <p:sldId id="606" r:id="rId15"/>
    <p:sldId id="558" r:id="rId16"/>
    <p:sldId id="842" r:id="rId17"/>
    <p:sldId id="843" r:id="rId18"/>
    <p:sldId id="844" r:id="rId19"/>
    <p:sldId id="845" r:id="rId20"/>
    <p:sldId id="607" r:id="rId21"/>
    <p:sldId id="608" r:id="rId22"/>
    <p:sldId id="853" r:id="rId23"/>
    <p:sldId id="854" r:id="rId24"/>
    <p:sldId id="499" r:id="rId25"/>
    <p:sldId id="500" r:id="rId26"/>
    <p:sldId id="527" r:id="rId27"/>
    <p:sldId id="847" r:id="rId28"/>
    <p:sldId id="525" r:id="rId29"/>
    <p:sldId id="501" r:id="rId30"/>
    <p:sldId id="619" r:id="rId31"/>
    <p:sldId id="505" r:id="rId32"/>
    <p:sldId id="506" r:id="rId33"/>
    <p:sldId id="507" r:id="rId34"/>
    <p:sldId id="810" r:id="rId35"/>
    <p:sldId id="848" r:id="rId36"/>
    <p:sldId id="849" r:id="rId37"/>
    <p:sldId id="502" r:id="rId38"/>
    <p:sldId id="850" r:id="rId39"/>
    <p:sldId id="851" r:id="rId40"/>
    <p:sldId id="861" r:id="rId41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00"/>
    <a:srgbClr val="009051"/>
    <a:srgbClr val="D28C48"/>
    <a:srgbClr val="FFFD78"/>
    <a:srgbClr val="D2B064"/>
    <a:srgbClr val="C3A35D"/>
    <a:srgbClr val="FFD579"/>
    <a:srgbClr val="66FFFF"/>
    <a:srgbClr val="0E73B9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4"/>
    <p:restoredTop sz="96197" autoAdjust="0"/>
  </p:normalViewPr>
  <p:slideViewPr>
    <p:cSldViewPr snapToGrid="0" showGuides="1">
      <p:cViewPr varScale="1">
        <p:scale>
          <a:sx n="114" d="100"/>
          <a:sy n="114" d="100"/>
        </p:scale>
        <p:origin x="176" y="272"/>
      </p:cViewPr>
      <p:guideLst>
        <p:guide orient="horz" pos="4319"/>
        <p:guide pos="5759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9385B-8D42-4743-A14F-4A37423013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45C6A-585F-DF4F-A96D-33DC96C204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45C6A-585F-DF4F-A96D-33DC96C204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0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504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1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974" r="3958" b="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289400"/>
            <a:ext cx="7500938" cy="36180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75" y="5481750"/>
            <a:ext cx="4679325" cy="97937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438275"/>
            <a:ext cx="4204800" cy="5076825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905000"/>
            <a:ext cx="3819525" cy="3987688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400" b="0"/>
            </a:lvl1pPr>
            <a:lvl2pPr marL="503238" indent="-207963">
              <a:spcBef>
                <a:spcPts val="0"/>
              </a:spcBef>
              <a:spcAft>
                <a:spcPts val="567"/>
              </a:spcAft>
              <a:defRPr sz="14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36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8275"/>
            <a:ext cx="9144000" cy="5076825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617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974" r="3958" b="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871551"/>
            <a:ext cx="7500938" cy="4096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54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417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17500" indent="-3175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68325" indent="-22225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84225" indent="-201613" algn="l" defTabSz="914400" rtl="0" eaLnBrk="1" latinLnBrk="0" hangingPunct="1">
        <a:spcBef>
          <a:spcPts val="1134"/>
        </a:spcBef>
        <a:buClr>
          <a:schemeClr val="tx2"/>
        </a:buClr>
        <a:buFont typeface="Minion Pro" pitchFamily="18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0125" indent="-185738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CB7538-AE9C-4645-BC6E-63370C56D284}"/>
              </a:ext>
            </a:extLst>
          </p:cNvPr>
          <p:cNvSpPr/>
          <p:nvPr/>
        </p:nvSpPr>
        <p:spPr>
          <a:xfrm>
            <a:off x="765424" y="1667453"/>
            <a:ext cx="76593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What is the Internet doing to me? </a:t>
            </a:r>
          </a:p>
          <a:p>
            <a:r>
              <a:rPr lang="en-US" sz="3200" dirty="0">
                <a:solidFill>
                  <a:srgbClr val="FFFFFF"/>
                </a:solidFill>
              </a:rPr>
              <a:t>(Security and </a:t>
            </a:r>
            <a:r>
              <a:rPr lang="en-US" sz="3200" b="1" dirty="0">
                <a:solidFill>
                  <a:srgbClr val="FF0000"/>
                </a:solidFill>
              </a:rPr>
              <a:t>privacy</a:t>
            </a:r>
            <a:r>
              <a:rPr lang="en-US" sz="3200" dirty="0">
                <a:solidFill>
                  <a:srgbClr val="FFFFFF"/>
                </a:solidFill>
              </a:rPr>
              <a:t> for people in a connected world)</a:t>
            </a:r>
          </a:p>
          <a:p>
            <a:endParaRPr lang="en-US" sz="4800" b="0" i="0" dirty="0">
              <a:solidFill>
                <a:srgbClr val="FFFFFF"/>
              </a:solidFill>
              <a:effectLst/>
            </a:endParaRPr>
          </a:p>
          <a:p>
            <a:r>
              <a:rPr lang="en-US" sz="3200" b="1" dirty="0">
                <a:solidFill>
                  <a:srgbClr val="FFFFFF"/>
                </a:solidFill>
              </a:rPr>
              <a:t>Some legal issues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2 – Privacy, Data Protection, </a:t>
            </a:r>
            <a:r>
              <a:rPr lang="en-US" sz="3200" i="1" dirty="0" err="1">
                <a:solidFill>
                  <a:srgbClr val="FFFFFF"/>
                </a:solidFill>
              </a:rPr>
              <a:t>etc</a:t>
            </a:r>
            <a:endParaRPr lang="en-US" sz="3200" i="1" dirty="0">
              <a:solidFill>
                <a:srgbClr val="FFFFFF"/>
              </a:solidFill>
              <a:effectLst/>
            </a:endParaRPr>
          </a:p>
          <a:p>
            <a:endParaRPr lang="en-US" sz="4800" dirty="0">
              <a:solidFill>
                <a:srgbClr val="FFFFFF"/>
              </a:solidFill>
            </a:endParaRPr>
          </a:p>
          <a:p>
            <a:r>
              <a:rPr lang="en-US" sz="3200" b="0" i="0" dirty="0">
                <a:solidFill>
                  <a:srgbClr val="FFFFFF"/>
                </a:solidFill>
                <a:effectLst/>
              </a:rPr>
              <a:t>Eoin O’Dell   @</a:t>
            </a:r>
            <a:r>
              <a:rPr lang="en-US" sz="3200" b="0" i="0" dirty="0" err="1">
                <a:solidFill>
                  <a:srgbClr val="FFFFFF"/>
                </a:solidFill>
                <a:effectLst/>
              </a:rPr>
              <a:t>c</a:t>
            </a:r>
            <a:r>
              <a:rPr lang="en-US" sz="3200" dirty="0" err="1">
                <a:solidFill>
                  <a:srgbClr val="FFFFFF"/>
                </a:solidFill>
              </a:rPr>
              <a:t>earta</a:t>
            </a:r>
            <a:endParaRPr lang="en-US" sz="3200" b="0" i="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930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39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200" y="1377383"/>
            <a:ext cx="11061700" cy="5111098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9156" y="346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62300" y="6496050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941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Still from live feed via RTE Player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4673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bg1"/>
                </a:solidFill>
              </a:rPr>
              <a:t>Dwyer v  Commissioner of An Garda Síochána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[2020] IESC 4 (24 February 2020)</a:t>
            </a:r>
          </a:p>
        </p:txBody>
      </p:sp>
    </p:spTree>
    <p:extLst>
      <p:ext uri="{BB962C8B-B14F-4D97-AF65-F5344CB8AC3E}">
        <p14:creationId xmlns:p14="http://schemas.microsoft.com/office/powerpoint/2010/main" val="34702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380BCE-E9CC-4848-B0F2-93F97979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3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9156" y="346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62300" y="6496050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941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twitter.com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NaomiOhReally</a:t>
            </a:r>
            <a:r>
              <a:rPr lang="en-US" sz="1000" dirty="0">
                <a:solidFill>
                  <a:schemeClr val="bg1"/>
                </a:solidFill>
              </a:rPr>
              <a:t>/status/1437319822220595201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4673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Case C-140/20 </a:t>
            </a:r>
            <a:r>
              <a:rPr lang="en-US" sz="3600" b="1" i="1" dirty="0">
                <a:solidFill>
                  <a:schemeClr val="bg1"/>
                </a:solidFill>
              </a:rPr>
              <a:t>GD v Commissioner of the </a:t>
            </a:r>
          </a:p>
          <a:p>
            <a:pPr algn="ctr"/>
            <a:r>
              <a:rPr lang="en-US" sz="3600" b="1" i="1" dirty="0">
                <a:solidFill>
                  <a:schemeClr val="bg1"/>
                </a:solidFill>
              </a:rPr>
              <a:t>Garda Síochána </a:t>
            </a:r>
            <a:r>
              <a:rPr lang="en-US" sz="3600" dirty="0">
                <a:solidFill>
                  <a:schemeClr val="bg1"/>
                </a:solidFill>
              </a:rPr>
              <a:t>(Grand Chamber, 13 Sept 2021)</a:t>
            </a:r>
          </a:p>
        </p:txBody>
      </p:sp>
    </p:spTree>
    <p:extLst>
      <p:ext uri="{BB962C8B-B14F-4D97-AF65-F5344CB8AC3E}">
        <p14:creationId xmlns:p14="http://schemas.microsoft.com/office/powerpoint/2010/main" val="267239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434D3AFB-A503-214D-8399-D54148FF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985"/>
            <a:ext cx="9144000" cy="6096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www.flickr.com</a:t>
            </a:r>
            <a:r>
              <a:rPr lang="en-US" sz="1000" dirty="0">
                <a:solidFill>
                  <a:srgbClr val="FFFFFF"/>
                </a:solidFill>
              </a:rPr>
              <a:t>/photos/111692634@N04/18688108466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824011-87AC-A34D-996E-3AC9BE542942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560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2-12 at 3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626"/>
            <a:ext cx="9144000" cy="505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/en/gdpr-regulation-protection-data-3438443/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14951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General Data Protection Regulation 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</a:rPr>
              <a:t>(Regulation (EU) 2016/679) (</a:t>
            </a:r>
            <a:r>
              <a:rPr lang="en-US" sz="3600" b="1" dirty="0">
                <a:solidFill>
                  <a:srgbClr val="FF0000"/>
                </a:solidFill>
              </a:rPr>
              <a:t>GDPR</a:t>
            </a:r>
            <a:r>
              <a:rPr lang="en-US" sz="36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4" name="Picture 3" descr="gdpr-3438443_960_72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446276"/>
            <a:ext cx="8405707" cy="5043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310D11-1BAF-F441-AD8A-A31100C05EF1}"/>
              </a:ext>
            </a:extLst>
          </p:cNvPr>
          <p:cNvSpPr txBox="1"/>
          <p:nvPr/>
        </p:nvSpPr>
        <p:spPr>
          <a:xfrm>
            <a:off x="-419099" y="1983591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	99 Articles</a:t>
            </a:r>
          </a:p>
          <a:p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			173 Recitals</a:t>
            </a:r>
          </a:p>
          <a:p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					21 footnotes</a:t>
            </a:r>
          </a:p>
          <a:p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r"/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88 pages</a:t>
            </a:r>
          </a:p>
        </p:txBody>
      </p:sp>
    </p:spTree>
    <p:extLst>
      <p:ext uri="{BB962C8B-B14F-4D97-AF65-F5344CB8AC3E}">
        <p14:creationId xmlns:p14="http://schemas.microsoft.com/office/powerpoint/2010/main" val="190716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www.irishstatutebook.ie</a:t>
            </a:r>
            <a:r>
              <a:rPr lang="en-US" sz="1000" dirty="0">
                <a:solidFill>
                  <a:srgbClr val="FFFFFF"/>
                </a:solidFill>
              </a:rPr>
              <a:t>/static/images/homepage/2.png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Protection Act 2018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2316" y="1447800"/>
            <a:ext cx="9148632" cy="5041900"/>
            <a:chOff x="-2316" y="1447800"/>
            <a:chExt cx="9148632" cy="5041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47800"/>
              <a:ext cx="9146316" cy="254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16" y="3949700"/>
              <a:ext cx="9146316" cy="2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522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/en/business-internet-web-technology-1012761/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Personal data</a:t>
            </a:r>
          </a:p>
        </p:txBody>
      </p:sp>
      <p:pic>
        <p:nvPicPr>
          <p:cNvPr id="11" name="Picture 10" descr="business-1012761_960_7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00"/>
            <a:ext cx="9144000" cy="50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7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BB7DA18-E423-9D48-A2C9-1D653B9CFB57}"/>
              </a:ext>
            </a:extLst>
          </p:cNvPr>
          <p:cNvGrpSpPr/>
          <p:nvPr/>
        </p:nvGrpSpPr>
        <p:grpSpPr>
          <a:xfrm>
            <a:off x="251630" y="532502"/>
            <a:ext cx="8640738" cy="5952688"/>
            <a:chOff x="251630" y="532502"/>
            <a:chExt cx="8640738" cy="5952688"/>
          </a:xfrm>
        </p:grpSpPr>
        <p:pic>
          <p:nvPicPr>
            <p:cNvPr id="12" name="Picture 11" descr="A picture containing person, outdoor&#10;&#10;Description automatically generated">
              <a:extLst>
                <a:ext uri="{FF2B5EF4-FFF2-40B4-BE49-F238E27FC236}">
                  <a16:creationId xmlns:a16="http://schemas.microsoft.com/office/drawing/2014/main" id="{80FF132F-4FE2-0A4F-BD6C-EBB5D1237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31" y="532502"/>
              <a:ext cx="8640737" cy="595268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13D6AAE-8114-3649-B28F-E8DF0A03292A}"/>
                </a:ext>
              </a:extLst>
            </p:cNvPr>
            <p:cNvCxnSpPr/>
            <p:nvPr/>
          </p:nvCxnSpPr>
          <p:spPr>
            <a:xfrm>
              <a:off x="251630" y="1470333"/>
              <a:ext cx="8640737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"/>
            <a:ext cx="9144000" cy="144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2300" y="6507492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50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Case C-101/01 </a:t>
            </a:r>
            <a:r>
              <a:rPr lang="en-US" sz="3600" b="1" i="1" dirty="0">
                <a:solidFill>
                  <a:srgbClr val="FFFFFF"/>
                </a:solidFill>
              </a:rPr>
              <a:t>Lindqvist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DA9CEC-D971-4245-8773-485BE2A607B8}"/>
              </a:ext>
            </a:extLst>
          </p:cNvPr>
          <p:cNvSpPr/>
          <p:nvPr/>
        </p:nvSpPr>
        <p:spPr>
          <a:xfrm>
            <a:off x="3608173" y="6507492"/>
            <a:ext cx="55358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old.molndalsposten.se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nyheter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idag-oppnar-stensjokyrkan-dorrarna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69158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EFD58-5F6D-C146-8989-69E6244C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492"/>
            <a:ext cx="9144000" cy="6096000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"/>
            <a:ext cx="9144000" cy="144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2300" y="6507492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50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Case C‑582/14 </a:t>
            </a:r>
            <a:r>
              <a:rPr lang="en-US" sz="3600" b="1" i="1" dirty="0">
                <a:solidFill>
                  <a:srgbClr val="FFFFFF"/>
                </a:solidFill>
              </a:rPr>
              <a:t>Breyer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DA9CEC-D971-4245-8773-485BE2A607B8}"/>
              </a:ext>
            </a:extLst>
          </p:cNvPr>
          <p:cNvSpPr/>
          <p:nvPr/>
        </p:nvSpPr>
        <p:spPr>
          <a:xfrm>
            <a:off x="3608173" y="6507492"/>
            <a:ext cx="55358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european-pirateparty.eu</a:t>
            </a:r>
            <a:r>
              <a:rPr lang="en-US" sz="1000" dirty="0">
                <a:solidFill>
                  <a:schemeClr val="bg1"/>
                </a:solidFill>
              </a:rPr>
              <a:t>/terrorist-content-online-regulation-a-boost-to-safety-or-a-threat-to-free-speech-online/</a:t>
            </a:r>
          </a:p>
        </p:txBody>
      </p:sp>
    </p:spTree>
    <p:extLst>
      <p:ext uri="{BB962C8B-B14F-4D97-AF65-F5344CB8AC3E}">
        <p14:creationId xmlns:p14="http://schemas.microsoft.com/office/powerpoint/2010/main" val="165361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www.thetimes.co.uk</a:t>
            </a:r>
            <a:r>
              <a:rPr lang="en-US" sz="1000" dirty="0">
                <a:solidFill>
                  <a:schemeClr val="bg1"/>
                </a:solidFill>
              </a:rPr>
              <a:t>/article/exam-papers-are-personal-data-european-court-rules-mqwblm83v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35311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Case </a:t>
            </a:r>
            <a:r>
              <a:rPr lang="pl-PL" sz="3600" dirty="0">
                <a:solidFill>
                  <a:srgbClr val="FFFFFF"/>
                </a:solidFill>
              </a:rPr>
              <a:t>C-434/16 </a:t>
            </a:r>
            <a:r>
              <a:rPr lang="pl-PL" sz="3600" b="1" i="1" dirty="0">
                <a:solidFill>
                  <a:srgbClr val="FFFFFF"/>
                </a:solidFill>
              </a:rPr>
              <a:t>Nowak</a:t>
            </a:r>
            <a:endParaRPr lang="en-US" sz="3600" b="1" i="1" dirty="0">
              <a:solidFill>
                <a:srgbClr val="FFFFFF"/>
              </a:solidFill>
            </a:endParaRPr>
          </a:p>
        </p:txBody>
      </p:sp>
      <p:pic>
        <p:nvPicPr>
          <p:cNvPr id="2050" name="Picture 2" descr="The initial legal action was brought by Peter Nowak, a trainee accountant from Arklow, Co Wicklow">
            <a:extLst>
              <a:ext uri="{FF2B5EF4-FFF2-40B4-BE49-F238E27FC236}">
                <a16:creationId xmlns:a16="http://schemas.microsoft.com/office/drawing/2014/main" id="{CF2A8A22-E47A-DF4F-AAC3-C5840670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25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783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en.wikipedia.org</a:t>
            </a:r>
            <a:r>
              <a:rPr lang="en-US" sz="1000" dirty="0">
                <a:solidFill>
                  <a:schemeClr val="bg1"/>
                </a:solidFill>
              </a:rPr>
              <a:t>/wiki/</a:t>
            </a:r>
            <a:r>
              <a:rPr lang="en-US" sz="1000" dirty="0" err="1">
                <a:solidFill>
                  <a:schemeClr val="bg1"/>
                </a:solidFill>
              </a:rPr>
              <a:t>Sun_Yat-sen</a:t>
            </a:r>
            <a:r>
              <a:rPr lang="en-US" sz="1000" dirty="0">
                <a:solidFill>
                  <a:schemeClr val="bg1"/>
                </a:solidFill>
              </a:rPr>
              <a:t>#/media/File:Sun_Yat_Sen_portrait_2.jpg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>
                <a:solidFill>
                  <a:srgbClr val="FFFFFF"/>
                </a:solidFill>
              </a:rPr>
              <a:t>孫逸仙</a:t>
            </a:r>
            <a:r>
              <a:rPr lang="en-US" altLang="ja-JP" sz="3600" dirty="0">
                <a:solidFill>
                  <a:srgbClr val="FFFFFF"/>
                </a:solidFill>
              </a:rPr>
              <a:t>  </a:t>
            </a:r>
            <a:r>
              <a:rPr lang="en-IE" sz="3600" dirty="0">
                <a:solidFill>
                  <a:srgbClr val="FFFFFF"/>
                </a:solidFill>
              </a:rPr>
              <a:t>Sun </a:t>
            </a:r>
            <a:r>
              <a:rPr lang="en-IE" sz="3600" dirty="0" err="1">
                <a:solidFill>
                  <a:srgbClr val="FFFFFF"/>
                </a:solidFill>
              </a:rPr>
              <a:t>Yat</a:t>
            </a:r>
            <a:r>
              <a:rPr lang="en-IE" sz="3600" dirty="0">
                <a:solidFill>
                  <a:srgbClr val="FFFFFF"/>
                </a:solidFill>
              </a:rPr>
              <a:t> Sen</a:t>
            </a:r>
            <a:endParaRPr lang="en-US" sz="3600" i="1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54100" y="1447800"/>
            <a:ext cx="6769100" cy="5044998"/>
            <a:chOff x="0" y="0"/>
            <a:chExt cx="9144000" cy="6858000"/>
          </a:xfrm>
        </p:grpSpPr>
        <p:pic>
          <p:nvPicPr>
            <p:cNvPr id="12" name="Picture 11" descr="Sun_Yat_Sen_examination_paper,_1887_Wellcome_L003163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633495" cy="6858000"/>
            </a:xfrm>
            <a:prstGeom prst="rect">
              <a:avLst/>
            </a:prstGeom>
          </p:spPr>
        </p:pic>
        <p:pic>
          <p:nvPicPr>
            <p:cNvPr id="14" name="Picture 13" descr="Sun_Yat_Sen_examination_paper,_1887_Wellcome_L0031637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540" y="0"/>
              <a:ext cx="4514460" cy="68580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ADDB9B-A9EB-764D-BB54-3D65C637D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88" y="1447800"/>
            <a:ext cx="2583712" cy="352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81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598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 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/illustrations/data-binary-one-zero-privacy-2248219/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AD7B9-9A83-BE48-AD84-1B1EE4353884}"/>
              </a:ext>
            </a:extLst>
          </p:cNvPr>
          <p:cNvSpPr txBox="1"/>
          <p:nvPr/>
        </p:nvSpPr>
        <p:spPr>
          <a:xfrm>
            <a:off x="0" y="43151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Data and Privacy</a:t>
            </a:r>
          </a:p>
        </p:txBody>
      </p:sp>
      <p:pic>
        <p:nvPicPr>
          <p:cNvPr id="1026" name="Picture 2" descr="Data, Binary, One, Zero, Privacy, Private, Personal">
            <a:extLst>
              <a:ext uri="{FF2B5EF4-FFF2-40B4-BE49-F238E27FC236}">
                <a16:creationId xmlns:a16="http://schemas.microsoft.com/office/drawing/2014/main" id="{FFED0E06-0CB2-9444-9D9D-0EF174861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799"/>
            <a:ext cx="9144000" cy="505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5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FEA7413-1533-DB40-86B2-E19FDA17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28" y="1438896"/>
            <a:ext cx="6060558" cy="50571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www.chr.up.ac.za</a:t>
            </a:r>
            <a:r>
              <a:rPr lang="en-US" sz="1000" dirty="0">
                <a:solidFill>
                  <a:schemeClr val="bg1"/>
                </a:solidFill>
              </a:rPr>
              <a:t>/world-moot-previous-judges/95-moot-courts/world-moot-court/judges/1646-justice-albie-sachs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>
                <a:solidFill>
                  <a:srgbClr val="FFFFFF"/>
                </a:solidFill>
              </a:rPr>
              <a:t>Albie Sachs</a:t>
            </a:r>
            <a:endParaRPr lang="en-US" sz="3600" i="1" dirty="0">
              <a:solidFill>
                <a:srgbClr val="FFFFFF"/>
              </a:solidFill>
            </a:endParaRPr>
          </a:p>
        </p:txBody>
      </p:sp>
      <p:pic>
        <p:nvPicPr>
          <p:cNvPr id="2050" name="Picture 2" descr="Albie Sachs">
            <a:extLst>
              <a:ext uri="{FF2B5EF4-FFF2-40B4-BE49-F238E27FC236}">
                <a16:creationId xmlns:a16="http://schemas.microsoft.com/office/drawing/2014/main" id="{73AE29AD-B118-3F45-99A2-22B7163B9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152" y="1442819"/>
            <a:ext cx="3118548" cy="311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48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Examples of personal data</a:t>
            </a:r>
            <a:endParaRPr lang="en-US" sz="3600" i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44435-6329-D04F-A7A8-CC3B16DFB569}"/>
              </a:ext>
            </a:extLst>
          </p:cNvPr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559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Examples of personal data</a:t>
            </a:r>
            <a:endParaRPr lang="en-US" sz="3600" i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44435-6329-D04F-A7A8-CC3B16DFB569}"/>
              </a:ext>
            </a:extLst>
          </p:cNvPr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via TCD DPO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426B4D-4759-414E-B12B-40A006D8C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447801"/>
            <a:ext cx="9144000" cy="5048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1CADA-C82B-C94E-8305-19E60FE29328}"/>
              </a:ext>
            </a:extLst>
          </p:cNvPr>
          <p:cNvSpPr txBox="1"/>
          <p:nvPr/>
        </p:nvSpPr>
        <p:spPr>
          <a:xfrm>
            <a:off x="1859622" y="2250041"/>
            <a:ext cx="15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Lindqvist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229B7-D3D8-8B4A-977F-3A5675DEF4FD}"/>
              </a:ext>
            </a:extLst>
          </p:cNvPr>
          <p:cNvSpPr txBox="1"/>
          <p:nvPr/>
        </p:nvSpPr>
        <p:spPr>
          <a:xfrm>
            <a:off x="2464085" y="2568003"/>
            <a:ext cx="15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Breyer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50CC0-8715-D541-A61C-F15A343210A6}"/>
              </a:ext>
            </a:extLst>
          </p:cNvPr>
          <p:cNvSpPr txBox="1"/>
          <p:nvPr/>
        </p:nvSpPr>
        <p:spPr>
          <a:xfrm>
            <a:off x="2453811" y="5736501"/>
            <a:ext cx="159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Nowak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D32D07-7588-5242-B395-C1D8E5B6E7E7}"/>
              </a:ext>
            </a:extLst>
          </p:cNvPr>
          <p:cNvSpPr/>
          <p:nvPr/>
        </p:nvSpPr>
        <p:spPr>
          <a:xfrm>
            <a:off x="11151" y="5106794"/>
            <a:ext cx="1325366" cy="36933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4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22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www.youtube.com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watch?v</a:t>
            </a:r>
            <a:r>
              <a:rPr lang="en-US" sz="1000" dirty="0">
                <a:solidFill>
                  <a:srgbClr val="FFFFFF"/>
                </a:solidFill>
              </a:rPr>
              <a:t>=wIjgZhAjQS4  (element; still 20:36)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Controllers and Processors</a:t>
            </a:r>
          </a:p>
        </p:txBody>
      </p:sp>
      <p:pic>
        <p:nvPicPr>
          <p:cNvPr id="1026" name="Picture 2" descr="1970&amp;#39;s IBM vintage computer promotional film - Historical Educational -  YouTube">
            <a:extLst>
              <a:ext uri="{FF2B5EF4-FFF2-40B4-BE49-F238E27FC236}">
                <a16:creationId xmlns:a16="http://schemas.microsoft.com/office/drawing/2014/main" id="{00BCF942-0E41-3E4A-9DF7-3ACFB491D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0" y="1436184"/>
            <a:ext cx="6746488" cy="50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79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492268"/>
            <a:ext cx="9637024" cy="6017117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 5(1) GDPR - 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www.cleveroad.com</a:t>
            </a:r>
            <a:r>
              <a:rPr lang="en-US" sz="1000" dirty="0">
                <a:solidFill>
                  <a:srgbClr val="FFFFFF"/>
                </a:solidFill>
              </a:rPr>
              <a:t>/images/article-previews/basic-principles-1.png</a:t>
            </a:r>
          </a:p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about.fb.com</a:t>
            </a:r>
            <a:r>
              <a:rPr lang="en-US" sz="1000" dirty="0">
                <a:solidFill>
                  <a:srgbClr val="FFFFFF"/>
                </a:solidFill>
              </a:rPr>
              <a:t>/news/2019/09/privacy-matters-dating/</a:t>
            </a:r>
          </a:p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www.dataprotection.ie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/news-media/press-releases/</a:t>
            </a:r>
            <a:r>
              <a:rPr lang="en-US" sz="1000" dirty="0" err="1">
                <a:solidFill>
                  <a:srgbClr val="FFFFFF"/>
                </a:solidFill>
              </a:rPr>
              <a:t>dpc</a:t>
            </a:r>
            <a:r>
              <a:rPr lang="en-US" sz="1000" dirty="0">
                <a:solidFill>
                  <a:srgbClr val="FFFFFF"/>
                </a:solidFill>
              </a:rPr>
              <a:t>-statement-</a:t>
            </a:r>
            <a:r>
              <a:rPr lang="en-US" sz="1000" dirty="0" err="1">
                <a:solidFill>
                  <a:srgbClr val="FFFFFF"/>
                </a:solidFill>
              </a:rPr>
              <a:t>facebook</a:t>
            </a:r>
            <a:r>
              <a:rPr lang="en-US" sz="1000" dirty="0">
                <a:solidFill>
                  <a:srgbClr val="FFFFFF"/>
                </a:solidFill>
              </a:rPr>
              <a:t>-dating-feature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85800" y="1595799"/>
            <a:ext cx="2489200" cy="2226901"/>
          </a:xfrm>
          <a:prstGeom prst="round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352800" y="1570399"/>
            <a:ext cx="2476500" cy="2226901"/>
          </a:xfrm>
          <a:prstGeom prst="round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032500" y="1583099"/>
            <a:ext cx="2489200" cy="2226901"/>
          </a:xfrm>
          <a:prstGeom prst="round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3100" y="3975100"/>
            <a:ext cx="2489200" cy="2222500"/>
          </a:xfrm>
          <a:prstGeom prst="round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352800" y="3987800"/>
            <a:ext cx="2476500" cy="2222500"/>
          </a:xfrm>
          <a:prstGeom prst="round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019800" y="3975100"/>
            <a:ext cx="2489200" cy="2222500"/>
          </a:xfrm>
          <a:prstGeom prst="round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2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Article 6 GDPR </a:t>
            </a:r>
            <a:r>
              <a:rPr lang="mr-IN" sz="3600" dirty="0">
                <a:solidFill>
                  <a:srgbClr val="FFFFFF"/>
                </a:solidFill>
              </a:rPr>
              <a:t>–</a:t>
            </a:r>
            <a:r>
              <a:rPr lang="en-US" sz="3600" dirty="0">
                <a:solidFill>
                  <a:srgbClr val="FFFFFF"/>
                </a:solidFill>
              </a:rPr>
              <a:t> lawfulness of processing</a:t>
            </a:r>
          </a:p>
        </p:txBody>
      </p:sp>
      <p:pic>
        <p:nvPicPr>
          <p:cNvPr id="2" name="Picture 1" descr="2017-08-29_16-39-07-3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223"/>
            <a:ext cx="7023100" cy="5058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97700" y="1411823"/>
            <a:ext cx="2120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Cranberry</a:t>
            </a:r>
          </a:p>
          <a:p>
            <a:r>
              <a:rPr lang="en-US" sz="2800" dirty="0"/>
              <a:t>Consent [of data subject]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2844" flipH="1">
            <a:off x="322711" y="2338230"/>
            <a:ext cx="1342005" cy="25032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44900" y="6496050"/>
            <a:ext cx="549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www.gdprtoons.com</a:t>
            </a:r>
            <a:r>
              <a:rPr lang="en-US" sz="1000" dirty="0">
                <a:solidFill>
                  <a:srgbClr val="FFFFFF"/>
                </a:solidFill>
              </a:rPr>
              <a:t>/2017/08/the-gdpr-provides-six-6-grounds-for_29.html </a:t>
            </a:r>
          </a:p>
          <a:p>
            <a:r>
              <a:rPr lang="en-US" sz="1000" dirty="0">
                <a:solidFill>
                  <a:srgbClr val="FFFFFF"/>
                </a:solidFill>
              </a:rPr>
              <a:t>&amp; 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/en/icecream-cone-scoop-chocolate-ice-32104/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images:</a:t>
            </a:r>
          </a:p>
        </p:txBody>
      </p:sp>
      <p:sp>
        <p:nvSpPr>
          <p:cNvPr id="4" name="Rectangle 3"/>
          <p:cNvSpPr/>
          <p:nvPr/>
        </p:nvSpPr>
        <p:spPr>
          <a:xfrm>
            <a:off x="7035800" y="3182035"/>
            <a:ext cx="21971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freely given, specific, informed &amp; unambiguous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F1098-4933-8442-82CC-81A60746D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96" y="1591216"/>
            <a:ext cx="105204" cy="21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22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www.cnil.fr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fr</a:t>
            </a:r>
            <a:r>
              <a:rPr lang="en-US" sz="1000" dirty="0">
                <a:solidFill>
                  <a:srgbClr val="FFFFFF"/>
                </a:solidFill>
              </a:rPr>
              <a:t>/la-formation-restreinte-de-la-cnil-prononce-une-sanction-de-50-millions-deuros-lencontre-de-la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CNIL / Google</a:t>
            </a:r>
          </a:p>
        </p:txBody>
      </p:sp>
      <p:pic>
        <p:nvPicPr>
          <p:cNvPr id="2" name="Picture 1" descr="Screen Shot 2019-02-11 at 11.04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6017"/>
            <a:ext cx="9144000" cy="447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2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Article 6 GDPR </a:t>
            </a:r>
            <a:r>
              <a:rPr lang="mr-IN" sz="3600" dirty="0">
                <a:solidFill>
                  <a:srgbClr val="FFFFFF"/>
                </a:solidFill>
              </a:rPr>
              <a:t>–</a:t>
            </a:r>
            <a:r>
              <a:rPr lang="en-US" sz="3600" dirty="0">
                <a:solidFill>
                  <a:srgbClr val="FFFFFF"/>
                </a:solidFill>
              </a:rPr>
              <a:t> lawfulness of processing</a:t>
            </a:r>
          </a:p>
        </p:txBody>
      </p:sp>
      <p:pic>
        <p:nvPicPr>
          <p:cNvPr id="2" name="Picture 1" descr="2017-08-29_16-39-07-3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223"/>
            <a:ext cx="7023100" cy="5058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97700" y="1411823"/>
            <a:ext cx="2120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Cranberry</a:t>
            </a:r>
          </a:p>
          <a:p>
            <a:r>
              <a:rPr lang="en-US" sz="2800" dirty="0"/>
              <a:t>Consent [of data subject]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2844" flipH="1">
            <a:off x="322711" y="2338230"/>
            <a:ext cx="1342005" cy="25032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44900" y="6496050"/>
            <a:ext cx="549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www.gdprtoons.com</a:t>
            </a:r>
            <a:r>
              <a:rPr lang="en-US" sz="1000" dirty="0">
                <a:solidFill>
                  <a:srgbClr val="FFFFFF"/>
                </a:solidFill>
              </a:rPr>
              <a:t>/2017/08/the-gdpr-provides-six-6-grounds-for_29.html </a:t>
            </a:r>
          </a:p>
          <a:p>
            <a:r>
              <a:rPr lang="en-US" sz="1000" dirty="0">
                <a:solidFill>
                  <a:srgbClr val="FFFFFF"/>
                </a:solidFill>
              </a:rPr>
              <a:t>&amp; 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/en/icecream-cone-scoop-chocolate-ice-32104/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images:</a:t>
            </a:r>
          </a:p>
        </p:txBody>
      </p:sp>
      <p:sp>
        <p:nvSpPr>
          <p:cNvPr id="4" name="Rectangle 3"/>
          <p:cNvSpPr/>
          <p:nvPr/>
        </p:nvSpPr>
        <p:spPr>
          <a:xfrm>
            <a:off x="7035800" y="3182035"/>
            <a:ext cx="21971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freely given, specific, informed &amp; unambiguous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7D4647-4093-2440-A6A7-5930349299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96" y="1591216"/>
            <a:ext cx="105204" cy="21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1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Article 6 GDPR </a:t>
            </a:r>
            <a:r>
              <a:rPr lang="mr-IN" sz="3600" dirty="0">
                <a:solidFill>
                  <a:srgbClr val="FFFFFF"/>
                </a:solidFill>
              </a:rPr>
              <a:t>–</a:t>
            </a:r>
            <a:r>
              <a:rPr lang="en-US" sz="3600" dirty="0">
                <a:solidFill>
                  <a:srgbClr val="FFFFFF"/>
                </a:solidFill>
              </a:rPr>
              <a:t> lawfulness of processing</a:t>
            </a:r>
          </a:p>
        </p:txBody>
      </p:sp>
      <p:pic>
        <p:nvPicPr>
          <p:cNvPr id="2" name="Picture 1" descr="2017-08-29_16-39-07-3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223"/>
            <a:ext cx="7023100" cy="5058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97700" y="1411823"/>
            <a:ext cx="212090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Cranberry</a:t>
            </a:r>
          </a:p>
          <a:p>
            <a:r>
              <a:rPr lang="en-US" sz="2800" dirty="0"/>
              <a:t>Consent [of data subject]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rgbClr val="FFFF00"/>
                </a:solidFill>
              </a:rPr>
              <a:t>Lemon</a:t>
            </a:r>
          </a:p>
          <a:p>
            <a:r>
              <a:rPr lang="en-US" sz="2800" dirty="0"/>
              <a:t>Legitimate</a:t>
            </a:r>
          </a:p>
          <a:p>
            <a:r>
              <a:rPr lang="en-US" sz="2800" dirty="0"/>
              <a:t>interest [of controller]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Coconut</a:t>
            </a:r>
          </a:p>
          <a:p>
            <a:r>
              <a:rPr lang="en-US" sz="2800" dirty="0"/>
              <a:t>Contract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2844" flipH="1">
            <a:off x="322711" y="2338230"/>
            <a:ext cx="1342005" cy="2503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2844" flipH="1">
            <a:off x="1440311" y="2173130"/>
            <a:ext cx="1342005" cy="2503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2844" flipH="1">
            <a:off x="2519810" y="2008030"/>
            <a:ext cx="1342005" cy="25032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44900" y="6496050"/>
            <a:ext cx="549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www.gdprtoons.com</a:t>
            </a:r>
            <a:r>
              <a:rPr lang="en-US" sz="1000" dirty="0">
                <a:solidFill>
                  <a:srgbClr val="FFFFFF"/>
                </a:solidFill>
              </a:rPr>
              <a:t>/2017/08/the-gdpr-provides-six-6-grounds-for_29.html </a:t>
            </a:r>
          </a:p>
          <a:p>
            <a:r>
              <a:rPr lang="en-US" sz="1000" dirty="0">
                <a:solidFill>
                  <a:srgbClr val="FFFFFF"/>
                </a:solidFill>
              </a:rPr>
              <a:t>&amp; 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/en/icecream-cone-scoop-chocolate-ice-32104/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E0FBDF-9C52-DA40-94A8-F0D75DC7A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96" y="1591216"/>
            <a:ext cx="105204" cy="21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5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44900" y="6496050"/>
            <a:ext cx="549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www.gdprtoons.com</a:t>
            </a:r>
            <a:r>
              <a:rPr lang="en-US" sz="1000" dirty="0">
                <a:solidFill>
                  <a:srgbClr val="FFFFFF"/>
                </a:solidFill>
              </a:rPr>
              <a:t>/2017/08/the-gdpr-provides-six-6-grounds-for_29.html </a:t>
            </a:r>
          </a:p>
          <a:p>
            <a:r>
              <a:rPr lang="en-US" sz="1000" dirty="0">
                <a:solidFill>
                  <a:srgbClr val="FFFFFF"/>
                </a:solidFill>
              </a:rPr>
              <a:t>&amp; 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/en/icecream-cone-scoop-chocolate-ice-32104/</a:t>
            </a:r>
          </a:p>
        </p:txBody>
      </p:sp>
      <p:pic>
        <p:nvPicPr>
          <p:cNvPr id="2" name="Picture 1" descr="2017-08-29_16-39-07-3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223"/>
            <a:ext cx="7023100" cy="5058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2844" flipH="1">
            <a:off x="3637411" y="1830230"/>
            <a:ext cx="1342005" cy="2503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2844" flipH="1">
            <a:off x="4628012" y="1690529"/>
            <a:ext cx="1342005" cy="2503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2844" flipH="1">
            <a:off x="5644012" y="1512730"/>
            <a:ext cx="1342005" cy="25032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5000" y="1335623"/>
            <a:ext cx="2260600" cy="5139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C66"/>
                </a:solidFill>
              </a:rPr>
              <a:t>Vanilla</a:t>
            </a:r>
          </a:p>
          <a:p>
            <a:r>
              <a:rPr lang="en-US" sz="2800" dirty="0"/>
              <a:t>Vital </a:t>
            </a:r>
          </a:p>
          <a:p>
            <a:r>
              <a:rPr lang="en-US" sz="2800" dirty="0"/>
              <a:t>interest [of data subject]</a:t>
            </a:r>
          </a:p>
          <a:p>
            <a:endParaRPr lang="en-US" sz="2400" dirty="0"/>
          </a:p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Plum</a:t>
            </a:r>
          </a:p>
          <a:p>
            <a:r>
              <a:rPr lang="en-US" sz="2800" dirty="0"/>
              <a:t>Public interest</a:t>
            </a:r>
          </a:p>
          <a:p>
            <a:endParaRPr lang="en-US" sz="2400" dirty="0"/>
          </a:p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Lime</a:t>
            </a:r>
          </a:p>
          <a:p>
            <a:r>
              <a:rPr lang="en-US" sz="2800" dirty="0"/>
              <a:t>Legal obligation [on controller]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Article 6 GDPR </a:t>
            </a:r>
            <a:r>
              <a:rPr lang="mr-IN" sz="3600" dirty="0">
                <a:solidFill>
                  <a:srgbClr val="FFFFFF"/>
                </a:solidFill>
              </a:rPr>
              <a:t>–</a:t>
            </a:r>
            <a:r>
              <a:rPr lang="en-US" sz="3600" dirty="0">
                <a:solidFill>
                  <a:srgbClr val="FFFFFF"/>
                </a:solidFill>
              </a:rPr>
              <a:t> lawfulness of processing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7940F8-9D02-B947-8398-D0CD70C01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96" y="1591216"/>
            <a:ext cx="105204" cy="21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 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9156" y="346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62300" y="6496050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41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(source link dead); original material: </a:t>
            </a:r>
            <a:r>
              <a:rPr lang="en-US" sz="1000" i="1" dirty="0">
                <a:solidFill>
                  <a:schemeClr val="bg1"/>
                </a:solidFill>
                <a:latin typeface="Arial"/>
                <a:cs typeface="Arial"/>
              </a:rPr>
              <a:t>The Simpsons Movie 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(2007)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A4AC6E-D3ED-F34F-B9C6-321DB41E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1"/>
            <a:ext cx="9144000" cy="5048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26BE7-CC99-5846-96B2-8A38B5EFC7B8}"/>
              </a:ext>
            </a:extLst>
          </p:cNvPr>
          <p:cNvSpPr txBox="1"/>
          <p:nvPr/>
        </p:nvSpPr>
        <p:spPr>
          <a:xfrm>
            <a:off x="1824105" y="6085666"/>
            <a:ext cx="423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  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D5EB2D-F49C-EB42-B174-3CCC822E0C5B}"/>
              </a:ext>
            </a:extLst>
          </p:cNvPr>
          <p:cNvSpPr/>
          <p:nvPr/>
        </p:nvSpPr>
        <p:spPr>
          <a:xfrm>
            <a:off x="0" y="4045142"/>
            <a:ext cx="9144000" cy="2419118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77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9144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/en/special-word-letters-books-school-1959563/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 9 GDPR </a:t>
            </a:r>
            <a:r>
              <a:rPr lang="mr-IN" sz="3600" dirty="0">
                <a:solidFill>
                  <a:srgbClr val="FFFFFF"/>
                </a:solidFill>
              </a:rPr>
              <a:t>–</a:t>
            </a:r>
            <a:r>
              <a:rPr lang="en-US" sz="3600" dirty="0">
                <a:solidFill>
                  <a:srgbClr val="FFFFFF"/>
                </a:solidFill>
              </a:rPr>
              <a:t> special categories</a:t>
            </a:r>
          </a:p>
        </p:txBody>
      </p:sp>
    </p:spTree>
    <p:extLst>
      <p:ext uri="{BB962C8B-B14F-4D97-AF65-F5344CB8AC3E}">
        <p14:creationId xmlns:p14="http://schemas.microsoft.com/office/powerpoint/2010/main" val="1450847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/en/special-word-letters-books-school-1959563/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 9(1) GDPR </a:t>
            </a:r>
            <a:r>
              <a:rPr lang="mr-IN" sz="3600" dirty="0">
                <a:solidFill>
                  <a:srgbClr val="FFFFFF"/>
                </a:solidFill>
              </a:rPr>
              <a:t>–</a:t>
            </a:r>
            <a:r>
              <a:rPr lang="en-US" sz="3600" dirty="0">
                <a:solidFill>
                  <a:srgbClr val="FFFFFF"/>
                </a:solidFill>
              </a:rPr>
              <a:t> prohibitions</a:t>
            </a:r>
          </a:p>
        </p:txBody>
      </p:sp>
      <p:pic>
        <p:nvPicPr>
          <p:cNvPr id="4" name="Picture 3" descr="Screen Shot 2019-02-13 at 5.59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82" y="4699000"/>
            <a:ext cx="3255818" cy="1790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900" y="1666439"/>
            <a:ext cx="80899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The processing of personal data revealing 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racial or ethnic origin, 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political opinions,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religious or philosophical beliefs, or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trade-union membership, </a:t>
            </a:r>
            <a:r>
              <a:rPr lang="mr-IN" sz="3600" dirty="0"/>
              <a:t>…</a:t>
            </a:r>
            <a:endParaRPr lang="en-US" sz="3600" dirty="0"/>
          </a:p>
          <a:p>
            <a:r>
              <a:rPr lang="ga-IE" sz="3600" dirty="0"/>
              <a:t>shall </a:t>
            </a:r>
            <a:r>
              <a:rPr lang="en-US" sz="3600" dirty="0"/>
              <a:t>be prohibited.</a:t>
            </a:r>
          </a:p>
        </p:txBody>
      </p:sp>
    </p:spTree>
    <p:extLst>
      <p:ext uri="{BB962C8B-B14F-4D97-AF65-F5344CB8AC3E}">
        <p14:creationId xmlns:p14="http://schemas.microsoft.com/office/powerpoint/2010/main" val="1595453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/en/special-word-letters-books-school-1959563/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 9(1) GDPR </a:t>
            </a:r>
            <a:r>
              <a:rPr lang="mr-IN" sz="3600" dirty="0">
                <a:solidFill>
                  <a:srgbClr val="FFFFFF"/>
                </a:solidFill>
              </a:rPr>
              <a:t>–</a:t>
            </a:r>
            <a:r>
              <a:rPr lang="en-US" sz="3600" dirty="0">
                <a:solidFill>
                  <a:srgbClr val="FFFFFF"/>
                </a:solidFill>
              </a:rPr>
              <a:t> prohibitions</a:t>
            </a:r>
          </a:p>
        </p:txBody>
      </p:sp>
      <p:pic>
        <p:nvPicPr>
          <p:cNvPr id="4" name="Picture 3" descr="Screen Shot 2019-02-13 at 5.59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82" y="4699000"/>
            <a:ext cx="3255818" cy="1790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5600" y="1450539"/>
            <a:ext cx="8089900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ga-IE" sz="3600" dirty="0"/>
              <a:t>The </a:t>
            </a:r>
            <a:r>
              <a:rPr lang="en-US" sz="3600" dirty="0"/>
              <a:t>processing of </a:t>
            </a:r>
          </a:p>
          <a:p>
            <a:pPr marL="571500" indent="-571500">
              <a:buFont typeface="Arial"/>
              <a:buChar char="•"/>
            </a:pPr>
            <a:r>
              <a:rPr lang="en-US" sz="3600" b="1" dirty="0"/>
              <a:t>genetic</a:t>
            </a:r>
            <a:r>
              <a:rPr lang="en-US" sz="3600" dirty="0"/>
              <a:t> data, </a:t>
            </a:r>
          </a:p>
          <a:p>
            <a:pPr marL="571500" indent="-571500">
              <a:buFont typeface="Arial"/>
              <a:buChar char="•"/>
            </a:pPr>
            <a:r>
              <a:rPr lang="en-US" sz="3600" b="1" dirty="0"/>
              <a:t>biometric</a:t>
            </a:r>
            <a:r>
              <a:rPr lang="en-US" sz="3600" dirty="0"/>
              <a:t> data for the purpose of uniquely identifying a natural person, 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data concerning </a:t>
            </a:r>
            <a:r>
              <a:rPr lang="en-US" sz="3600" b="1" dirty="0"/>
              <a:t>health</a:t>
            </a:r>
            <a:r>
              <a:rPr lang="en-US" sz="3600" dirty="0"/>
              <a:t>, or 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data concerning a natural </a:t>
            </a:r>
          </a:p>
          <a:p>
            <a:pPr lvl="1"/>
            <a:r>
              <a:rPr lang="en-US" sz="3600" dirty="0"/>
              <a:t> person’s sex life or sexual </a:t>
            </a:r>
          </a:p>
          <a:p>
            <a:pPr lvl="1"/>
            <a:r>
              <a:rPr lang="en-US" sz="3600" dirty="0"/>
              <a:t> orientation,</a:t>
            </a:r>
          </a:p>
          <a:p>
            <a:r>
              <a:rPr lang="en-US" sz="3600" dirty="0"/>
              <a:t>shall be prohibited.</a:t>
            </a:r>
          </a:p>
        </p:txBody>
      </p:sp>
    </p:spTree>
    <p:extLst>
      <p:ext uri="{BB962C8B-B14F-4D97-AF65-F5344CB8AC3E}">
        <p14:creationId xmlns:p14="http://schemas.microsoft.com/office/powerpoint/2010/main" val="367528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https://pixabay.com/en/special-word-letters-books-school-1959563/</a:t>
            </a:r>
          </a:p>
          <a:p>
            <a:r>
              <a:rPr lang="en-US" sz="1000" dirty="0">
                <a:solidFill>
                  <a:srgbClr val="FFFFFF"/>
                </a:solidFill>
              </a:rPr>
              <a:t>&amp; https://</a:t>
            </a:r>
            <a:r>
              <a:rPr lang="en-US" sz="1000" dirty="0" err="1">
                <a:solidFill>
                  <a:srgbClr val="FFFFFF"/>
                </a:solidFill>
              </a:rPr>
              <a:t>pixabay.com</a:t>
            </a:r>
            <a:r>
              <a:rPr lang="en-US" sz="1000" dirty="0">
                <a:solidFill>
                  <a:srgbClr val="FFFFFF"/>
                </a:solidFill>
              </a:rPr>
              <a:t>/en/icecream-cone-scoop-chocolate-ice-32104/</a:t>
            </a:r>
          </a:p>
        </p:txBody>
      </p: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Art 9(2) GDPR </a:t>
            </a:r>
            <a:r>
              <a:rPr lang="mr-IN" sz="3600" dirty="0">
                <a:solidFill>
                  <a:srgbClr val="FFFFFF"/>
                </a:solidFill>
              </a:rPr>
              <a:t>–</a:t>
            </a:r>
            <a:r>
              <a:rPr lang="ga-IE" sz="3600" dirty="0">
                <a:solidFill>
                  <a:srgbClr val="FFFFFF"/>
                </a:solidFill>
              </a:rPr>
              <a:t> up to 10 e</a:t>
            </a:r>
            <a:r>
              <a:rPr lang="en-US" sz="3600" dirty="0" err="1">
                <a:solidFill>
                  <a:srgbClr val="FFFFFF"/>
                </a:solidFill>
              </a:rPr>
              <a:t>xceptions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9-02-13 at 5.59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82" y="4699000"/>
            <a:ext cx="3255818" cy="1790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25139"/>
            <a:ext cx="91440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ga-IE" sz="3600" dirty="0"/>
              <a:t>Paragraph 1 shall not apply if </a:t>
            </a:r>
            <a:r>
              <a:rPr lang="ga-IE" sz="3600" b="1" dirty="0"/>
              <a:t>one of the following applies</a:t>
            </a:r>
            <a:r>
              <a:rPr lang="ga-IE" sz="3600" dirty="0"/>
              <a:t>:</a:t>
            </a:r>
          </a:p>
          <a:p>
            <a:r>
              <a:rPr lang="ga-IE" sz="3600" dirty="0"/>
              <a:t>(a) data subject has given </a:t>
            </a:r>
            <a:r>
              <a:rPr lang="ga-IE" sz="3600" b="1" dirty="0">
                <a:solidFill>
                  <a:srgbClr val="FF0000"/>
                </a:solidFill>
              </a:rPr>
              <a:t>explicit consent</a:t>
            </a:r>
            <a:r>
              <a:rPr lang="ga-IE" sz="3600" dirty="0"/>
              <a:t>, ...</a:t>
            </a:r>
          </a:p>
          <a:p>
            <a:r>
              <a:rPr lang="ga-IE" sz="3600" dirty="0"/>
              <a:t>(c) necessary to protect vital interests, ...</a:t>
            </a:r>
          </a:p>
          <a:p>
            <a:r>
              <a:rPr lang="ga-IE" sz="3600" dirty="0"/>
              <a:t>(g) necessary for substantial public interest,</a:t>
            </a:r>
          </a:p>
          <a:p>
            <a:r>
              <a:rPr lang="ga-IE" sz="3600" dirty="0"/>
              <a:t>(h) necessary for preventative</a:t>
            </a:r>
          </a:p>
          <a:p>
            <a:r>
              <a:rPr lang="ga-IE" sz="3600" dirty="0"/>
              <a:t>      medicine, or health or </a:t>
            </a:r>
          </a:p>
          <a:p>
            <a:r>
              <a:rPr lang="ga-IE" sz="3600" dirty="0"/>
              <a:t>      social care,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2844" flipH="1">
            <a:off x="8330584" y="-43446"/>
            <a:ext cx="812885" cy="1516263"/>
          </a:xfrm>
          <a:prstGeom prst="rect">
            <a:avLst/>
          </a:prstGeom>
        </p:spPr>
      </p:pic>
      <p:pic>
        <p:nvPicPr>
          <p:cNvPr id="2" name="Picture 1" descr="Screen Shot 2019-02-13 at 9.44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6324">
            <a:off x="8991601" y="40055"/>
            <a:ext cx="596900" cy="12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1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DEA4799-1EF0-224F-AB15-73A9CABF7A3F}"/>
              </a:ext>
            </a:extLst>
          </p:cNvPr>
          <p:cNvGrpSpPr/>
          <p:nvPr/>
        </p:nvGrpSpPr>
        <p:grpSpPr>
          <a:xfrm>
            <a:off x="-10275" y="1447800"/>
            <a:ext cx="9154275" cy="5048250"/>
            <a:chOff x="-10275" y="1447800"/>
            <a:chExt cx="9154275" cy="5048250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3CB7E35-4145-BF4C-B5D7-F4491628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47800"/>
              <a:ext cx="9144000" cy="5048250"/>
            </a:xfrm>
            <a:prstGeom prst="rect">
              <a:avLst/>
            </a:prstGeom>
          </p:spPr>
        </p:pic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1AA2998-1CD4-0E47-AC1E-6E078540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275" y="3935461"/>
              <a:ext cx="2273299" cy="2232836"/>
            </a:xfrm>
            <a:prstGeom prst="rect">
              <a:avLst/>
            </a:prstGeom>
          </p:spPr>
        </p:pic>
      </p:grp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Obligations of Controllers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financialservicesblog.accenture.com</a:t>
            </a:r>
            <a:r>
              <a:rPr lang="en-US" sz="1000" dirty="0">
                <a:solidFill>
                  <a:srgbClr val="FFFFFF"/>
                </a:solidFill>
              </a:rPr>
              <a:t>/six-practical-steps-for-</a:t>
            </a:r>
            <a:r>
              <a:rPr lang="en-US" sz="1000" dirty="0" err="1">
                <a:solidFill>
                  <a:srgbClr val="FFFFFF"/>
                </a:solidFill>
              </a:rPr>
              <a:t>hr</a:t>
            </a:r>
            <a:r>
              <a:rPr lang="en-US" sz="1000" dirty="0">
                <a:solidFill>
                  <a:srgbClr val="FFFFFF"/>
                </a:solidFill>
              </a:rPr>
              <a:t>-managers-to-become-</a:t>
            </a:r>
            <a:r>
              <a:rPr lang="en-US" sz="1000" dirty="0" err="1">
                <a:solidFill>
                  <a:srgbClr val="FFFFFF"/>
                </a:solidFill>
              </a:rPr>
              <a:t>gdpr</a:t>
            </a:r>
            <a:r>
              <a:rPr lang="en-US" sz="1000" dirty="0">
                <a:solidFill>
                  <a:srgbClr val="FFFFFF"/>
                </a:solidFill>
              </a:rPr>
              <a:t>-ready (element) (modified)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8D60AE-E5B4-AF4D-982E-1482A1D5E315}"/>
              </a:ext>
            </a:extLst>
          </p:cNvPr>
          <p:cNvSpPr/>
          <p:nvPr/>
        </p:nvSpPr>
        <p:spPr>
          <a:xfrm>
            <a:off x="1456660" y="1722474"/>
            <a:ext cx="2243470" cy="223283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60DDD0-A435-0543-902C-D09C6A94E465}"/>
              </a:ext>
            </a:extLst>
          </p:cNvPr>
          <p:cNvSpPr/>
          <p:nvPr/>
        </p:nvSpPr>
        <p:spPr>
          <a:xfrm>
            <a:off x="3700130" y="1739088"/>
            <a:ext cx="2211572" cy="223283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130836-0821-0647-8960-EE6505511407}"/>
              </a:ext>
            </a:extLst>
          </p:cNvPr>
          <p:cNvSpPr/>
          <p:nvPr/>
        </p:nvSpPr>
        <p:spPr>
          <a:xfrm>
            <a:off x="5911702" y="1755702"/>
            <a:ext cx="2243470" cy="223283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6DB81C-FD1E-1943-8449-ADE008CE68AF}"/>
              </a:ext>
            </a:extLst>
          </p:cNvPr>
          <p:cNvSpPr/>
          <p:nvPr/>
        </p:nvSpPr>
        <p:spPr>
          <a:xfrm>
            <a:off x="2349797" y="3778859"/>
            <a:ext cx="2243470" cy="223283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E5615D-E6D7-464F-8A4A-A9617CD996CA}"/>
              </a:ext>
            </a:extLst>
          </p:cNvPr>
          <p:cNvSpPr/>
          <p:nvPr/>
        </p:nvSpPr>
        <p:spPr>
          <a:xfrm>
            <a:off x="4746262" y="3800546"/>
            <a:ext cx="2154268" cy="213242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B3E0D9-5F1F-0A41-96FF-BCAA1ED09925}"/>
              </a:ext>
            </a:extLst>
          </p:cNvPr>
          <p:cNvSpPr/>
          <p:nvPr/>
        </p:nvSpPr>
        <p:spPr>
          <a:xfrm>
            <a:off x="6977028" y="3778859"/>
            <a:ext cx="2124443" cy="215410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D52C15F2-87B6-6D4B-B7F7-019E8AE1F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" y="3748799"/>
            <a:ext cx="2179420" cy="223283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2D61CA5-1246-144F-9EAD-D8192896602E}"/>
              </a:ext>
            </a:extLst>
          </p:cNvPr>
          <p:cNvSpPr/>
          <p:nvPr/>
        </p:nvSpPr>
        <p:spPr>
          <a:xfrm>
            <a:off x="106327" y="3788562"/>
            <a:ext cx="2143642" cy="215265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15" grpId="0" animBg="1"/>
      <p:bldP spid="1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17" grpId="0" animBg="1"/>
      <p:bldP spid="1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Obligations of Controllers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en.wikipedia.org</a:t>
            </a:r>
            <a:r>
              <a:rPr lang="en-US" sz="1000" dirty="0">
                <a:solidFill>
                  <a:srgbClr val="FFFFFF"/>
                </a:solidFill>
              </a:rPr>
              <a:t>/wiki/WhatsApp</a:t>
            </a:r>
          </a:p>
        </p:txBody>
      </p:sp>
      <p:pic>
        <p:nvPicPr>
          <p:cNvPr id="21" name="Picture 2" descr="WhatsApp - Wikipedia">
            <a:extLst>
              <a:ext uri="{FF2B5EF4-FFF2-40B4-BE49-F238E27FC236}">
                <a16:creationId xmlns:a16="http://schemas.microsoft.com/office/drawing/2014/main" id="{A9D7202A-0B51-8747-83C0-BF4FC8087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4" y="1399202"/>
            <a:ext cx="5149585" cy="516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253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Obligations of Controllers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4820" y="650239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www.dataprotection.ie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  <a:r>
              <a:rPr lang="en-US" sz="1000" dirty="0" err="1">
                <a:solidFill>
                  <a:srgbClr val="FFFFFF"/>
                </a:solidFill>
              </a:rPr>
              <a:t>en</a:t>
            </a:r>
            <a:r>
              <a:rPr lang="en-US" sz="1000" dirty="0">
                <a:solidFill>
                  <a:srgbClr val="FFFFFF"/>
                </a:solidFill>
              </a:rPr>
              <a:t>/news-media/press-releases/data-protection-commission-announces-decision-</a:t>
            </a:r>
            <a:r>
              <a:rPr lang="en-US" sz="1000" dirty="0" err="1">
                <a:solidFill>
                  <a:srgbClr val="FFFFFF"/>
                </a:solidFill>
              </a:rPr>
              <a:t>whatsapp</a:t>
            </a:r>
            <a:r>
              <a:rPr lang="en-US" sz="1000" dirty="0">
                <a:solidFill>
                  <a:srgbClr val="FFFFFF"/>
                </a:solidFill>
              </a:rPr>
              <a:t>-inquiry</a:t>
            </a:r>
          </a:p>
        </p:txBody>
      </p:sp>
      <p:pic>
        <p:nvPicPr>
          <p:cNvPr id="4" name="Picture 3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40A2C748-A034-E447-B7D8-1F11FB9A9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867"/>
            <a:ext cx="9144000" cy="5045184"/>
          </a:xfrm>
          <a:prstGeom prst="rect">
            <a:avLst/>
          </a:prstGeom>
        </p:spPr>
      </p:pic>
      <p:pic>
        <p:nvPicPr>
          <p:cNvPr id="3074" name="Picture 2" descr="WhatsApp - Wikipedia">
            <a:extLst>
              <a:ext uri="{FF2B5EF4-FFF2-40B4-BE49-F238E27FC236}">
                <a16:creationId xmlns:a16="http://schemas.microsoft.com/office/drawing/2014/main" id="{E9718F6E-4874-BE4F-920D-753FB56D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64" y="4869710"/>
            <a:ext cx="1690325" cy="169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A0F4E9-DCD8-B94B-934D-D54BF4C68441}"/>
              </a:ext>
            </a:extLst>
          </p:cNvPr>
          <p:cNvSpPr/>
          <p:nvPr/>
        </p:nvSpPr>
        <p:spPr>
          <a:xfrm>
            <a:off x="4181142" y="4052408"/>
            <a:ext cx="4963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Open Sans" panose="020B0606030504020204" pitchFamily="34" charset="0"/>
              </a:rPr>
              <a:t>a fine of €225 million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6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918"/>
            <a:ext cx="9144000" cy="5351171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GDPR Data Subject Rights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www.nuigalway.ie</a:t>
            </a:r>
            <a:r>
              <a:rPr lang="en-US" sz="1000" dirty="0">
                <a:solidFill>
                  <a:srgbClr val="FFFFFF"/>
                </a:solidFill>
              </a:rPr>
              <a:t>/media/</a:t>
            </a:r>
            <a:r>
              <a:rPr lang="en-US" sz="1000" dirty="0" err="1">
                <a:solidFill>
                  <a:srgbClr val="FFFFFF"/>
                </a:solidFill>
              </a:rPr>
              <a:t>informationsolutionsservices</a:t>
            </a:r>
            <a:r>
              <a:rPr lang="en-US" sz="1000" dirty="0">
                <a:solidFill>
                  <a:srgbClr val="FFFFFF"/>
                </a:solidFill>
              </a:rPr>
              <a:t>/images/</a:t>
            </a:r>
            <a:r>
              <a:rPr lang="en-US" sz="1000" dirty="0" err="1">
                <a:solidFill>
                  <a:srgbClr val="FFFFFF"/>
                </a:solidFill>
              </a:rPr>
              <a:t>servicesforstaffsection</a:t>
            </a:r>
            <a:r>
              <a:rPr lang="en-US" sz="1000" dirty="0">
                <a:solidFill>
                  <a:srgbClr val="FFFFFF"/>
                </a:solidFill>
              </a:rPr>
              <a:t>/security/</a:t>
            </a:r>
            <a:r>
              <a:rPr lang="en-US" sz="1000" dirty="0" err="1">
                <a:solidFill>
                  <a:srgbClr val="FFFFFF"/>
                </a:solidFill>
              </a:rPr>
              <a:t>Rights.jpg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43483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i="1" dirty="0"/>
              <a:t>passim</a:t>
            </a:r>
            <a:r>
              <a:rPr lang="en-IE" b="1" dirty="0"/>
              <a:t>		         Art 15 (&amp;19) 		Art 16 (&amp;19)	        Art 17 (&amp;19)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15263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/>
              <a:t>Art 18 		        Art 20 		Art 21 		        Art 22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409700"/>
            <a:ext cx="2324100" cy="241300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36800" y="1409700"/>
            <a:ext cx="2298700" cy="241300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35500" y="1397000"/>
            <a:ext cx="2260600" cy="241300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83400" y="1397000"/>
            <a:ext cx="2260600" cy="241300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00" y="3822700"/>
            <a:ext cx="2298700" cy="269240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11400" y="3810000"/>
            <a:ext cx="2298700" cy="269240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22800" y="3810000"/>
            <a:ext cx="2260600" cy="269240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83400" y="3822700"/>
            <a:ext cx="2260600" cy="269240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83027C0-8162-784D-A4DC-AF9B1EC2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918"/>
            <a:ext cx="9144000" cy="5351171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GDPR Data Subject Rights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www.nuigalway.ie</a:t>
            </a:r>
            <a:r>
              <a:rPr lang="en-US" sz="1000" dirty="0">
                <a:solidFill>
                  <a:srgbClr val="FFFFFF"/>
                </a:solidFill>
              </a:rPr>
              <a:t>/media/</a:t>
            </a:r>
            <a:r>
              <a:rPr lang="en-US" sz="1000" dirty="0" err="1">
                <a:solidFill>
                  <a:srgbClr val="FFFFFF"/>
                </a:solidFill>
              </a:rPr>
              <a:t>informationsolutionsservices</a:t>
            </a:r>
            <a:r>
              <a:rPr lang="en-US" sz="1000" dirty="0">
                <a:solidFill>
                  <a:srgbClr val="FFFFFF"/>
                </a:solidFill>
              </a:rPr>
              <a:t>/images/</a:t>
            </a:r>
            <a:r>
              <a:rPr lang="en-US" sz="1000" dirty="0" err="1">
                <a:solidFill>
                  <a:srgbClr val="FFFFFF"/>
                </a:solidFill>
              </a:rPr>
              <a:t>servicesforstaffsection</a:t>
            </a:r>
            <a:r>
              <a:rPr lang="en-US" sz="1000" dirty="0">
                <a:solidFill>
                  <a:srgbClr val="FFFFFF"/>
                </a:solidFill>
              </a:rPr>
              <a:t>/security/</a:t>
            </a:r>
            <a:r>
              <a:rPr lang="en-US" sz="1000" dirty="0" err="1">
                <a:solidFill>
                  <a:srgbClr val="FFFFFF"/>
                </a:solidFill>
              </a:rPr>
              <a:t>Rights.jpg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43483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/>
              <a:t>		         Art 15 (&amp;19) 		</a:t>
            </a:r>
            <a:r>
              <a:rPr lang="en-IE" b="1" dirty="0">
                <a:solidFill>
                  <a:schemeClr val="bg1"/>
                </a:solidFill>
              </a:rPr>
              <a:t>Art 16 (&amp;19)</a:t>
            </a:r>
            <a:r>
              <a:rPr lang="en-IE" b="1" dirty="0"/>
              <a:t>	        Art 17 (&amp;19)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36800" y="1409700"/>
            <a:ext cx="2298700" cy="241300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FC27D08-C3D0-444F-A380-67F2B8889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" y="1539617"/>
            <a:ext cx="2120044" cy="2179628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B60B99C-801E-944C-A1E3-F59E8EAB7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56" y="1584553"/>
            <a:ext cx="1997040" cy="2179628"/>
          </a:xfrm>
          <a:prstGeom prst="rect">
            <a:avLst/>
          </a:prstGeom>
        </p:spPr>
      </p:pic>
      <p:pic>
        <p:nvPicPr>
          <p:cNvPr id="16" name="Picture 1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2D35185-0EAA-B54B-9E2F-E79805565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80" y="4071082"/>
            <a:ext cx="1997040" cy="2179628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CD373D5-DFEC-2346-9B1C-5D31601A5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4055813"/>
            <a:ext cx="2147870" cy="217962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0820320C-CA02-2045-AD5D-EDA77E701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8" y="4055277"/>
            <a:ext cx="1962293" cy="2273603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7748284D-7B83-D543-A783-761451F16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03" y="4071082"/>
            <a:ext cx="1962293" cy="227360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E11473AA-5EC6-8545-81B7-C56C53726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52" y="1531353"/>
            <a:ext cx="2177122" cy="227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83027C0-8162-784D-A4DC-AF9B1EC2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918"/>
            <a:ext cx="9144000" cy="5351171"/>
          </a:xfrm>
          <a:prstGeom prst="rect">
            <a:avLst/>
          </a:prstGeom>
        </p:spPr>
      </p:pic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GDPR Data Subject Rights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62300" y="649605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95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</a:t>
            </a:r>
            <a:r>
              <a:rPr lang="en-US" sz="1000" dirty="0" err="1">
                <a:solidFill>
                  <a:srgbClr val="FFFFFF"/>
                </a:solidFill>
              </a:rPr>
              <a:t>www.nuigalway.ie</a:t>
            </a:r>
            <a:r>
              <a:rPr lang="en-US" sz="1000" dirty="0">
                <a:solidFill>
                  <a:srgbClr val="FFFFFF"/>
                </a:solidFill>
              </a:rPr>
              <a:t>/media/</a:t>
            </a:r>
            <a:r>
              <a:rPr lang="en-US" sz="1000" dirty="0" err="1">
                <a:solidFill>
                  <a:srgbClr val="FFFFFF"/>
                </a:solidFill>
              </a:rPr>
              <a:t>informationsolutionsservices</a:t>
            </a:r>
            <a:r>
              <a:rPr lang="en-US" sz="1000" dirty="0">
                <a:solidFill>
                  <a:srgbClr val="FFFFFF"/>
                </a:solidFill>
              </a:rPr>
              <a:t>/images/</a:t>
            </a:r>
            <a:r>
              <a:rPr lang="en-US" sz="1000" dirty="0" err="1">
                <a:solidFill>
                  <a:srgbClr val="FFFFFF"/>
                </a:solidFill>
              </a:rPr>
              <a:t>servicesforstaffsection</a:t>
            </a:r>
            <a:r>
              <a:rPr lang="en-US" sz="1000" dirty="0">
                <a:solidFill>
                  <a:srgbClr val="FFFFFF"/>
                </a:solidFill>
              </a:rPr>
              <a:t>/security/</a:t>
            </a:r>
            <a:r>
              <a:rPr lang="en-US" sz="1000" dirty="0" err="1">
                <a:solidFill>
                  <a:srgbClr val="FFFFFF"/>
                </a:solidFill>
              </a:rPr>
              <a:t>Rights.jpg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43483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/>
              <a:t>		         Art 15 (&amp;19) 		</a:t>
            </a:r>
            <a:r>
              <a:rPr lang="en-IE" b="1" dirty="0">
                <a:solidFill>
                  <a:schemeClr val="bg1"/>
                </a:solidFill>
              </a:rPr>
              <a:t>Art 16 (&amp;19)</a:t>
            </a:r>
            <a:r>
              <a:rPr lang="en-IE" b="1" dirty="0"/>
              <a:t>	        Art 17 (&amp;19)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883400" y="1397000"/>
            <a:ext cx="2260600" cy="2413000"/>
          </a:xfrm>
          <a:prstGeom prst="rect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FC27D08-C3D0-444F-A380-67F2B8889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" y="1539617"/>
            <a:ext cx="2120044" cy="2179628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B60B99C-801E-944C-A1E3-F59E8EAB7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56" y="1584553"/>
            <a:ext cx="1997040" cy="2179628"/>
          </a:xfrm>
          <a:prstGeom prst="rect">
            <a:avLst/>
          </a:prstGeom>
        </p:spPr>
      </p:pic>
      <p:pic>
        <p:nvPicPr>
          <p:cNvPr id="16" name="Picture 1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2D35185-0EAA-B54B-9E2F-E79805565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80" y="4071082"/>
            <a:ext cx="1997040" cy="2179628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CD373D5-DFEC-2346-9B1C-5D31601A5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4055813"/>
            <a:ext cx="2147870" cy="217962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0820320C-CA02-2045-AD5D-EDA77E701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8" y="4055277"/>
            <a:ext cx="1962293" cy="2273603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7748284D-7B83-D543-A783-761451F16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03" y="4071082"/>
            <a:ext cx="1962293" cy="2273603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9B4452D2-7DD7-1940-B167-5F32C9591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39" y="1513487"/>
            <a:ext cx="2177122" cy="227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1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Bulk surveillance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9156" y="346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62300" y="6496050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41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(source link dead); original material: </a:t>
            </a:r>
            <a:r>
              <a:rPr lang="en-US" sz="1000" i="1" dirty="0">
                <a:solidFill>
                  <a:schemeClr val="bg1"/>
                </a:solidFill>
                <a:latin typeface="Arial"/>
                <a:cs typeface="Arial"/>
              </a:rPr>
              <a:t>The Simpsons Movie 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(2007)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A4AC6E-D3ED-F34F-B9C6-321DB41E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1"/>
            <a:ext cx="9144000" cy="5048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26BE7-CC99-5846-96B2-8A38B5EFC7B8}"/>
              </a:ext>
            </a:extLst>
          </p:cNvPr>
          <p:cNvSpPr txBox="1"/>
          <p:nvPr/>
        </p:nvSpPr>
        <p:spPr>
          <a:xfrm>
            <a:off x="1824105" y="6029911"/>
            <a:ext cx="423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  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41839-B642-CE43-924D-D62D95B28DA4}"/>
              </a:ext>
            </a:extLst>
          </p:cNvPr>
          <p:cNvSpPr txBox="1"/>
          <p:nvPr/>
        </p:nvSpPr>
        <p:spPr>
          <a:xfrm>
            <a:off x="1748006" y="5566656"/>
            <a:ext cx="423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  ’</a:t>
            </a:r>
          </a:p>
        </p:txBody>
      </p:sp>
    </p:spTree>
    <p:extLst>
      <p:ext uri="{BB962C8B-B14F-4D97-AF65-F5344CB8AC3E}">
        <p14:creationId xmlns:p14="http://schemas.microsoft.com/office/powerpoint/2010/main" val="1505563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2300" y="6496050"/>
            <a:ext cx="598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 http://</a:t>
            </a:r>
            <a:r>
              <a:rPr lang="en-US" sz="1000" dirty="0" err="1">
                <a:solidFill>
                  <a:srgbClr val="FFFFFF"/>
                </a:solidFill>
              </a:rPr>
              <a:t>maxpixel.freegreatpicture.com</a:t>
            </a:r>
            <a:r>
              <a:rPr lang="en-US" sz="1000" dirty="0">
                <a:solidFill>
                  <a:srgbClr val="FFFFFF"/>
                </a:solidFill>
              </a:rPr>
              <a:t>/static/photo/640/Empty-Old-Leave-Chalk-Board-School-</a:t>
            </a:r>
          </a:p>
          <a:p>
            <a:r>
              <a:rPr lang="en-US" sz="1000" dirty="0">
                <a:solidFill>
                  <a:srgbClr val="FFFFFF"/>
                </a:solidFill>
              </a:rPr>
              <a:t>              Blackboard-73496.png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Any Questions?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101"/>
            <a:ext cx="9144000" cy="5067300"/>
          </a:xfrm>
          <a:prstGeom prst="rect">
            <a:avLst/>
          </a:prstGeom>
        </p:spPr>
      </p:pic>
      <p:pic>
        <p:nvPicPr>
          <p:cNvPr id="8" name="Picture 7" descr="Screen Shot 2017-09-18 at 15.35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692400"/>
            <a:ext cx="66675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Bulk surveillance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9156" y="346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62300" y="6496050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pic>
        <p:nvPicPr>
          <p:cNvPr id="12" name="Picture 11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34A6D60A-A3BA-5A4D-8B1C-58213D129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048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9B7A04-B750-424A-A1FD-CF80C125D2BF}"/>
              </a:ext>
            </a:extLst>
          </p:cNvPr>
          <p:cNvSpPr txBox="1"/>
          <p:nvPr/>
        </p:nvSpPr>
        <p:spPr>
          <a:xfrm>
            <a:off x="3594100" y="6496050"/>
            <a:ext cx="554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(source link dead); original material: </a:t>
            </a:r>
            <a:r>
              <a:rPr lang="en-US" sz="1000" i="1" dirty="0">
                <a:solidFill>
                  <a:schemeClr val="bg1"/>
                </a:solidFill>
                <a:latin typeface="Arial"/>
                <a:cs typeface="Arial"/>
              </a:rPr>
              <a:t>The Simpsons Movie </a:t>
            </a: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(2007)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4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BC447B-3695-7245-A889-AEF7D297C57C}"/>
              </a:ext>
            </a:extLst>
          </p:cNvPr>
          <p:cNvGrpSpPr/>
          <p:nvPr/>
        </p:nvGrpSpPr>
        <p:grpSpPr>
          <a:xfrm>
            <a:off x="0" y="1395181"/>
            <a:ext cx="9144001" cy="5100869"/>
            <a:chOff x="0" y="1395181"/>
            <a:chExt cx="9144001" cy="5100869"/>
          </a:xfrm>
        </p:grpSpPr>
        <p:pic>
          <p:nvPicPr>
            <p:cNvPr id="14" name="Picture 13" descr="A picture containing person, person, indoor, dark&#10;&#10;Description automatically generated">
              <a:extLst>
                <a:ext uri="{FF2B5EF4-FFF2-40B4-BE49-F238E27FC236}">
                  <a16:creationId xmlns:a16="http://schemas.microsoft.com/office/drawing/2014/main" id="{EE3AFCAF-8B83-8D4F-A29D-3A61678C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95181"/>
              <a:ext cx="9144000" cy="5100869"/>
            </a:xfrm>
            <a:prstGeom prst="rect">
              <a:avLst/>
            </a:prstGeom>
          </p:spPr>
        </p:pic>
        <p:pic>
          <p:nvPicPr>
            <p:cNvPr id="9" name="Picture 8" descr="Screen Shot 2014-06-11 at 22.14.57.png">
              <a:extLst>
                <a:ext uri="{FF2B5EF4-FFF2-40B4-BE49-F238E27FC236}">
                  <a16:creationId xmlns:a16="http://schemas.microsoft.com/office/drawing/2014/main" id="{304A6DC7-1D8E-3E42-8A9F-237C4711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453" y="1509931"/>
              <a:ext cx="3230548" cy="2159244"/>
            </a:xfrm>
            <a:prstGeom prst="rect">
              <a:avLst/>
            </a:prstGeom>
          </p:spPr>
        </p:pic>
      </p:grp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9156" y="346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62300" y="6496050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42FC2-B313-704A-B4AA-BF1C982323F2}"/>
              </a:ext>
            </a:extLst>
          </p:cNvPr>
          <p:cNvSpPr txBox="1"/>
          <p:nvPr/>
        </p:nvSpPr>
        <p:spPr>
          <a:xfrm>
            <a:off x="35941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www.flickr.com</a:t>
            </a:r>
            <a:r>
              <a:rPr lang="en-US" sz="1000" dirty="0">
                <a:solidFill>
                  <a:srgbClr val="FFFFFF"/>
                </a:solidFill>
              </a:rPr>
              <a:t>/photos/</a:t>
            </a:r>
            <a:r>
              <a:rPr lang="en-US" sz="1000" dirty="0" err="1">
                <a:solidFill>
                  <a:srgbClr val="FFFFFF"/>
                </a:solidFill>
              </a:rPr>
              <a:t>jurvetson</a:t>
            </a:r>
            <a:r>
              <a:rPr lang="en-US" sz="1000" dirty="0">
                <a:solidFill>
                  <a:srgbClr val="FFFFFF"/>
                </a:solidFill>
              </a:rPr>
              <a:t>/51066878912 (element) &amp; http://</a:t>
            </a:r>
            <a:r>
              <a:rPr lang="en-US" sz="1000" dirty="0" err="1">
                <a:solidFill>
                  <a:srgbClr val="FFFFFF"/>
                </a:solidFill>
              </a:rPr>
              <a:t>openclipart.org</a:t>
            </a:r>
            <a:r>
              <a:rPr lang="en-US" sz="1000" dirty="0">
                <a:solidFill>
                  <a:srgbClr val="FFFFFF"/>
                </a:solidFill>
              </a:rPr>
              <a:t>/people/Last-Dino/prism-</a:t>
            </a:r>
            <a:r>
              <a:rPr lang="en-US" sz="1000" dirty="0" err="1">
                <a:solidFill>
                  <a:srgbClr val="FFFFFF"/>
                </a:solidFill>
              </a:rPr>
              <a:t>logo.svg</a:t>
            </a:r>
            <a:r>
              <a:rPr lang="en-US" sz="1000" dirty="0">
                <a:solidFill>
                  <a:srgbClr val="FFFFFF"/>
                </a:solidFill>
              </a:rPr>
              <a:t>            (2013)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5AB26-DEF7-524F-B211-808B0BE40910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Bulk surveillance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1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DF34D8F-56A1-D849-935E-2B1545A9BDF2}"/>
              </a:ext>
            </a:extLst>
          </p:cNvPr>
          <p:cNvGrpSpPr/>
          <p:nvPr/>
        </p:nvGrpSpPr>
        <p:grpSpPr>
          <a:xfrm>
            <a:off x="0" y="1395181"/>
            <a:ext cx="9144001" cy="5100869"/>
            <a:chOff x="0" y="1395181"/>
            <a:chExt cx="9144001" cy="5100869"/>
          </a:xfrm>
        </p:grpSpPr>
        <p:pic>
          <p:nvPicPr>
            <p:cNvPr id="14" name="Picture 13" descr="A picture containing person, person, indoor, dark&#10;&#10;Description automatically generated">
              <a:extLst>
                <a:ext uri="{FF2B5EF4-FFF2-40B4-BE49-F238E27FC236}">
                  <a16:creationId xmlns:a16="http://schemas.microsoft.com/office/drawing/2014/main" id="{EE3AFCAF-8B83-8D4F-A29D-3A61678C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95181"/>
              <a:ext cx="9144000" cy="5100869"/>
            </a:xfrm>
            <a:prstGeom prst="rect">
              <a:avLst/>
            </a:prstGeom>
          </p:spPr>
        </p:pic>
        <p:pic>
          <p:nvPicPr>
            <p:cNvPr id="9" name="Picture 8" descr="Screen Shot 2014-06-11 at 22.14.57.png">
              <a:extLst>
                <a:ext uri="{FF2B5EF4-FFF2-40B4-BE49-F238E27FC236}">
                  <a16:creationId xmlns:a16="http://schemas.microsoft.com/office/drawing/2014/main" id="{304A6DC7-1D8E-3E42-8A9F-237C4711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453" y="1509931"/>
              <a:ext cx="3230548" cy="2159244"/>
            </a:xfrm>
            <a:prstGeom prst="rect">
              <a:avLst/>
            </a:prstGeom>
          </p:spPr>
        </p:pic>
      </p:grpSp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9156" y="346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62300" y="6496050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42FC2-B313-704A-B4AA-BF1C982323F2}"/>
              </a:ext>
            </a:extLst>
          </p:cNvPr>
          <p:cNvSpPr txBox="1"/>
          <p:nvPr/>
        </p:nvSpPr>
        <p:spPr>
          <a:xfrm>
            <a:off x="35941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www.flickr.com</a:t>
            </a:r>
            <a:r>
              <a:rPr lang="en-US" sz="1000" dirty="0">
                <a:solidFill>
                  <a:srgbClr val="FFFFFF"/>
                </a:solidFill>
              </a:rPr>
              <a:t>/photos/</a:t>
            </a:r>
            <a:r>
              <a:rPr lang="en-US" sz="1000" dirty="0" err="1">
                <a:solidFill>
                  <a:srgbClr val="FFFFFF"/>
                </a:solidFill>
              </a:rPr>
              <a:t>jurvetson</a:t>
            </a:r>
            <a:r>
              <a:rPr lang="en-US" sz="1000" dirty="0">
                <a:solidFill>
                  <a:srgbClr val="FFFFFF"/>
                </a:solidFill>
              </a:rPr>
              <a:t>/51066878912 (element) &amp; http://</a:t>
            </a:r>
            <a:r>
              <a:rPr lang="en-US" sz="1000" dirty="0" err="1">
                <a:solidFill>
                  <a:srgbClr val="FFFFFF"/>
                </a:solidFill>
              </a:rPr>
              <a:t>openclipart.org</a:t>
            </a:r>
            <a:r>
              <a:rPr lang="en-US" sz="1000" dirty="0">
                <a:solidFill>
                  <a:srgbClr val="FFFFFF"/>
                </a:solidFill>
              </a:rPr>
              <a:t>/people/Last-Dino/prism-</a:t>
            </a:r>
            <a:r>
              <a:rPr lang="en-US" sz="1000" dirty="0" err="1">
                <a:solidFill>
                  <a:srgbClr val="FFFFFF"/>
                </a:solidFill>
              </a:rPr>
              <a:t>logo.svg</a:t>
            </a:r>
            <a:r>
              <a:rPr lang="en-US" sz="1000" dirty="0">
                <a:solidFill>
                  <a:srgbClr val="FFFFFF"/>
                </a:solidFill>
              </a:rPr>
              <a:t>            (2013)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96B14-67E2-D04C-8971-AF2FA5171309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Who is this?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E766FAA3-6603-684A-9979-B465387D2CAB}"/>
              </a:ext>
            </a:extLst>
          </p:cNvPr>
          <p:cNvSpPr/>
          <p:nvPr/>
        </p:nvSpPr>
        <p:spPr>
          <a:xfrm>
            <a:off x="4152900" y="972858"/>
            <a:ext cx="838200" cy="84461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1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9156" y="346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62300" y="6496050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941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via https://</a:t>
            </a:r>
            <a:r>
              <a:rPr lang="en-US" sz="1000" dirty="0" err="1">
                <a:solidFill>
                  <a:schemeClr val="bg1"/>
                </a:solidFill>
              </a:rPr>
              <a:t>www.irishtimes.com</a:t>
            </a:r>
            <a:r>
              <a:rPr lang="en-US" sz="1000" dirty="0">
                <a:solidFill>
                  <a:schemeClr val="bg1"/>
                </a:solidFill>
              </a:rPr>
              <a:t>/news/crime-and-law/graham-dwyer-and-angela-kerins-appeals-among-major-cases-of-2020-1.4119442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5048250"/>
          </a:xfrm>
          <a:prstGeom prst="rect">
            <a:avLst/>
          </a:prstGeom>
          <a:solidFill>
            <a:srgbClr val="AF9C99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37C21F-E077-B24C-9C1F-4B39848EC879}"/>
              </a:ext>
            </a:extLst>
          </p:cNvPr>
          <p:cNvSpPr txBox="1"/>
          <p:nvPr/>
        </p:nvSpPr>
        <p:spPr>
          <a:xfrm>
            <a:off x="0" y="43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ga-IE" sz="3600" dirty="0">
                <a:solidFill>
                  <a:srgbClr val="FFFFFF"/>
                </a:solidFill>
              </a:rPr>
              <a:t>Who is this?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2562588-0BAE-734C-A54A-550CC34DAFF2}"/>
              </a:ext>
            </a:extLst>
          </p:cNvPr>
          <p:cNvSpPr/>
          <p:nvPr/>
        </p:nvSpPr>
        <p:spPr>
          <a:xfrm>
            <a:off x="4152900" y="972858"/>
            <a:ext cx="838200" cy="84461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1C5755-C85A-354E-A414-C3F10A03D88C}"/>
              </a:ext>
            </a:extLst>
          </p:cNvPr>
          <p:cNvSpPr/>
          <p:nvPr/>
        </p:nvSpPr>
        <p:spPr>
          <a:xfrm>
            <a:off x="1231900" y="2120899"/>
            <a:ext cx="777256" cy="945729"/>
          </a:xfrm>
          <a:prstGeom prst="ellipse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32DDBA-320F-2645-A7AB-352DAC9C786B}"/>
              </a:ext>
            </a:extLst>
          </p:cNvPr>
          <p:cNvSpPr/>
          <p:nvPr/>
        </p:nvSpPr>
        <p:spPr>
          <a:xfrm>
            <a:off x="6832600" y="2298699"/>
            <a:ext cx="952500" cy="945729"/>
          </a:xfrm>
          <a:prstGeom prst="ellipse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3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9-18 at 08.1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9156" y="346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62300" y="6496050"/>
            <a:ext cx="5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; image: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94100" y="6496050"/>
            <a:ext cx="554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via https://</a:t>
            </a:r>
            <a:r>
              <a:rPr lang="en-US" sz="1000" dirty="0" err="1">
                <a:solidFill>
                  <a:schemeClr val="bg1"/>
                </a:solidFill>
              </a:rPr>
              <a:t>www.irishtimes.com</a:t>
            </a:r>
            <a:r>
              <a:rPr lang="en-US" sz="1000" dirty="0">
                <a:solidFill>
                  <a:schemeClr val="bg1"/>
                </a:solidFill>
              </a:rPr>
              <a:t>/news/crime-and-law/graham-dwyer-and-angela-kerins-appeals-among-major-cases-of-2020-1.4119442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4673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bg1"/>
                </a:solidFill>
              </a:rPr>
              <a:t>Dwyer v  Commissioner of An Garda Síochána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[2020] IESC 4 (24 February 2020)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50482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2FF7E1F-8BE0-B94B-9A0A-F0CADFDC31D1}"/>
              </a:ext>
            </a:extLst>
          </p:cNvPr>
          <p:cNvSpPr/>
          <p:nvPr/>
        </p:nvSpPr>
        <p:spPr>
          <a:xfrm>
            <a:off x="1231900" y="2120899"/>
            <a:ext cx="777256" cy="945729"/>
          </a:xfrm>
          <a:prstGeom prst="ellipse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23AE8B-D19A-B34F-8543-57AD05E9850B}"/>
              </a:ext>
            </a:extLst>
          </p:cNvPr>
          <p:cNvSpPr/>
          <p:nvPr/>
        </p:nvSpPr>
        <p:spPr>
          <a:xfrm>
            <a:off x="6832600" y="2298699"/>
            <a:ext cx="952500" cy="945729"/>
          </a:xfrm>
          <a:prstGeom prst="ellipse">
            <a:avLst/>
          </a:prstGeom>
          <a:blipFill dpi="0" rotWithShape="1">
            <a:blip r:embed="rId4">
              <a:alphaModFix amt="78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32116"/>
      </p:ext>
    </p:extLst>
  </p:cSld>
  <p:clrMapOvr>
    <a:masterClrMapping/>
  </p:clrMapOvr>
</p:sld>
</file>

<file path=ppt/theme/theme1.xml><?xml version="1.0" encoding="utf-8"?>
<a:theme xmlns:a="http://schemas.openxmlformats.org/drawingml/2006/main" name="Trinity College Dublin">
  <a:themeElements>
    <a:clrScheme name="Trinity College">
      <a:dk1>
        <a:sysClr val="windowText" lastClr="000000"/>
      </a:dk1>
      <a:lt1>
        <a:sysClr val="window" lastClr="FFFFFF"/>
      </a:lt1>
      <a:dk2>
        <a:srgbClr val="3E6DB2"/>
      </a:dk2>
      <a:lt2>
        <a:srgbClr val="FFFFFF"/>
      </a:lt2>
      <a:accent1>
        <a:srgbClr val="4F81BD"/>
      </a:accent1>
      <a:accent2>
        <a:srgbClr val="0E73B9"/>
      </a:accent2>
      <a:accent3>
        <a:srgbClr val="7C7C7C"/>
      </a:accent3>
      <a:accent4>
        <a:srgbClr val="A6A6A6"/>
      </a:accent4>
      <a:accent5>
        <a:srgbClr val="4F81BD"/>
      </a:accent5>
      <a:accent6>
        <a:srgbClr val="3E6DB2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12716</TotalTime>
  <Words>1323</Words>
  <Application>Microsoft Office PowerPoint</Application>
  <PresentationFormat>On-screen Show (4:3)</PresentationFormat>
  <Paragraphs>203</Paragraphs>
  <Slides>40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Trinity College Dublin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dtpgraphics</dc:creator>
  <cp:lastModifiedBy>Eoin O'Dell</cp:lastModifiedBy>
  <cp:revision>665</cp:revision>
  <cp:lastPrinted>2014-12-16T10:33:11Z</cp:lastPrinted>
  <dcterms:created xsi:type="dcterms:W3CDTF">2013-07-29T09:34:50Z</dcterms:created>
  <dcterms:modified xsi:type="dcterms:W3CDTF">2021-09-28T12:51:47Z</dcterms:modified>
</cp:coreProperties>
</file>